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hktoLHxNHMKyBqi64ZYPQw==" hashData="Us2rcTjCernBDGLF6RfOiivOd0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701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496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204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664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084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988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323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188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23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011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54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1530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238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752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343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871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096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382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628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66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41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7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5823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333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441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964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541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817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743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6452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592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009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01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6806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38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066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353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606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349F-E12A-9D44-84A9-3A0EFB4823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1A99-59C8-A341-B247-D2B082678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867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6705601" y="-381000"/>
            <a:ext cx="2133600" cy="762000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 w="63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defTabSz="91435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perspectiveFront"/>
              <a:lightRig rig="threePt" dir="t"/>
            </a:scene3d>
            <a:sp3d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86" y="1412876"/>
            <a:ext cx="4059214" cy="5256213"/>
          </a:xfrm>
        </p:spPr>
        <p:txBody>
          <a:bodyPr/>
          <a:lstStyle>
            <a:lvl1pPr>
              <a:buFont typeface="Courier New" pitchFamily="49" charset="0"/>
              <a:buChar char="o"/>
              <a:defRPr sz="2400" baseline="0"/>
            </a:lvl1pPr>
            <a:lvl2pPr>
              <a:buFont typeface="Courier New" pitchFamily="49" charset="0"/>
              <a:buChar char="o"/>
              <a:defRPr sz="2000" b="0" baseline="0"/>
            </a:lvl2pPr>
            <a:lvl3pPr>
              <a:buFont typeface="Courier New" pitchFamily="49" charset="0"/>
              <a:buChar char="o"/>
              <a:defRPr sz="1800" baseline="0"/>
            </a:lvl3pPr>
            <a:lvl4pPr>
              <a:buFont typeface="Courier New" pitchFamily="49" charset="0"/>
              <a:buChar char="o"/>
              <a:defRPr sz="1600" baseline="0"/>
            </a:lvl4pPr>
            <a:lvl5pPr>
              <a:buFont typeface="Courier New" pitchFamily="49" charset="0"/>
              <a:buChar char="o"/>
              <a:defRPr sz="14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428736"/>
            <a:ext cx="4041775" cy="5286412"/>
          </a:xfrm>
        </p:spPr>
        <p:txBody>
          <a:bodyPr/>
          <a:lstStyle>
            <a:lvl1pPr>
              <a:buFont typeface="Courier New" pitchFamily="49" charset="0"/>
              <a:buChar char="o"/>
              <a:defRPr sz="2400"/>
            </a:lvl1pPr>
            <a:lvl2pPr>
              <a:buFont typeface="Courier New" pitchFamily="49" charset="0"/>
              <a:buChar char="o"/>
              <a:defRPr sz="2000"/>
            </a:lvl2pPr>
            <a:lvl3pPr>
              <a:buFont typeface="Courier New" pitchFamily="49" charset="0"/>
              <a:buChar char="o"/>
              <a:defRPr sz="1800"/>
            </a:lvl3pPr>
            <a:lvl4pPr>
              <a:buFont typeface="Courier New" pitchFamily="49" charset="0"/>
              <a:buChar char="o"/>
              <a:defRPr sz="1600"/>
            </a:lvl4pPr>
            <a:lvl5pPr>
              <a:buFont typeface="Courier New" pitchFamily="49" charset="0"/>
              <a:buChar char="o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715141" y="71416"/>
            <a:ext cx="2143140" cy="285750"/>
          </a:xfrm>
        </p:spPr>
        <p:txBody>
          <a:bodyPr/>
          <a:lstStyle>
            <a:lvl1pPr algn="ctr">
              <a:buNone/>
              <a:defRPr sz="1200">
                <a:latin typeface="+mj-lt"/>
              </a:defRPr>
            </a:lvl1pPr>
            <a:lvl2pPr algn="ctr">
              <a:defRPr sz="1200">
                <a:latin typeface="+mj-lt"/>
              </a:defRPr>
            </a:lvl2pPr>
            <a:lvl3pPr algn="ctr">
              <a:defRPr sz="1200">
                <a:latin typeface="+mj-lt"/>
              </a:defRPr>
            </a:lvl3pPr>
            <a:lvl4pPr algn="ctr">
              <a:defRPr sz="1200">
                <a:latin typeface="+mj-lt"/>
              </a:defRPr>
            </a:lvl4pPr>
            <a:lvl5pPr algn="ctr">
              <a:defRPr sz="12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24660546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6705601" y="-381000"/>
            <a:ext cx="2133600" cy="762000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 w="63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defTabSz="91435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perspectiveFront"/>
              <a:lightRig rig="threePt" dir="t"/>
            </a:scene3d>
            <a:sp3d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Courier New" pitchFamily="49" charset="0"/>
              <a:buChar char="o"/>
              <a:defRPr baseline="0">
                <a:latin typeface="Arial" pitchFamily="34" charset="0"/>
              </a:defRPr>
            </a:lvl1pPr>
            <a:lvl2pPr>
              <a:buFont typeface="Courier New" pitchFamily="49" charset="0"/>
              <a:buChar char="o"/>
              <a:defRPr baseline="0">
                <a:latin typeface="Arial" pitchFamily="34" charset="0"/>
              </a:defRPr>
            </a:lvl2pPr>
            <a:lvl3pPr>
              <a:buFont typeface="Courier New" pitchFamily="49" charset="0"/>
              <a:buChar char="o"/>
              <a:defRPr baseline="0">
                <a:latin typeface="Arial" pitchFamily="34" charset="0"/>
              </a:defRPr>
            </a:lvl3pPr>
            <a:lvl4pPr>
              <a:buFont typeface="Courier New" pitchFamily="49" charset="0"/>
              <a:buChar char="o"/>
              <a:defRPr baseline="0">
                <a:latin typeface="Arial" pitchFamily="34" charset="0"/>
              </a:defRPr>
            </a:lvl4pPr>
            <a:lvl5pPr>
              <a:buFont typeface="Courier New" pitchFamily="49" charset="0"/>
              <a:buChar char="o"/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715141" y="71416"/>
            <a:ext cx="2143140" cy="285750"/>
          </a:xfrm>
        </p:spPr>
        <p:txBody>
          <a:bodyPr/>
          <a:lstStyle>
            <a:lvl1pPr algn="ctr">
              <a:buNone/>
              <a:defRPr sz="1200">
                <a:latin typeface="+mj-lt"/>
              </a:defRPr>
            </a:lvl1pPr>
            <a:lvl2pPr algn="ctr">
              <a:defRPr sz="1200">
                <a:latin typeface="+mj-lt"/>
              </a:defRPr>
            </a:lvl2pPr>
            <a:lvl3pPr algn="ctr">
              <a:defRPr sz="1200">
                <a:latin typeface="+mj-lt"/>
              </a:defRPr>
            </a:lvl3pPr>
            <a:lvl4pPr algn="ctr">
              <a:defRPr sz="1200">
                <a:latin typeface="+mj-lt"/>
              </a:defRPr>
            </a:lvl4pPr>
            <a:lvl5pPr algn="ctr">
              <a:defRPr sz="12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27642820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188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52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395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436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842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ED059-B202-48B1-B8AB-56660086928F}" type="datetimeFigureOut">
              <a:rPr lang="en-US" smtClean="0"/>
              <a:pPr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EEF38-ACC0-4DBB-9EFD-8F0885CE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313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6853-FA2D-4333-8DA2-295218A2912F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/>
              <a:t>5/9/2014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84FCE-D01A-4A08-A651-532FCD8F7F59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15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F701045-0F3A-B14B-B554-6A69ED824BD9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defTabSz="457200"/>
              <a:t>5/9/2014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CE71D5A-6A00-F544-B962-6E0B52651AD4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2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9D1D110F-3F4E-48D9-B8AA-5D0E825AFDBA}" type="datetime1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 defTabSz="914353"/>
              <a:t>5/9/2014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US" dirty="0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687D7A59-36E2-48B9-B146-C1E59501F63F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 defTabSz="91435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54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38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Relationship Id="rId1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4514" y="799946"/>
            <a:ext cx="919454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037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3772" y="709720"/>
            <a:ext cx="49717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sz="26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Motives</a:t>
            </a:r>
            <a:r>
              <a:rPr lang="en-US" sz="2600" baseline="30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®</a:t>
            </a:r>
            <a:r>
              <a:rPr lang="en-AU" sz="26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 &amp; </a:t>
            </a:r>
          </a:p>
          <a:p>
            <a:pPr algn="ctr" defTabSz="457200"/>
            <a:r>
              <a:rPr lang="en-AU" sz="26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Motives</a:t>
            </a:r>
            <a:r>
              <a:rPr lang="en-US" sz="2600" baseline="30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®</a:t>
            </a:r>
            <a:r>
              <a:rPr lang="en-AU" sz="26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 for La </a:t>
            </a:r>
            <a:r>
              <a:rPr lang="en-AU" sz="2600" dirty="0" err="1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La</a:t>
            </a:r>
            <a:r>
              <a:rPr lang="zh-TW" altLang="en-US" sz="2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zh-TW" altLang="en-US" sz="26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水漾唇膏</a:t>
            </a:r>
            <a:endParaRPr lang="en-US" altLang="zh-TW" sz="26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 defTabSz="457200"/>
            <a:r>
              <a:rPr lang="en-AU" sz="26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Moisture Rich Lipstick</a:t>
            </a:r>
            <a:endParaRPr lang="en-US" sz="2600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8687" y="6239702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DC$102.00; SR$142.00; BV: 9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153405" y="1847711"/>
            <a:ext cx="4800535" cy="4396938"/>
            <a:chOff x="3683197" y="897989"/>
            <a:chExt cx="6000669" cy="5496172"/>
          </a:xfrm>
        </p:grpSpPr>
        <p:grpSp>
          <p:nvGrpSpPr>
            <p:cNvPr id="3" name="Group 6"/>
            <p:cNvGrpSpPr/>
            <p:nvPr/>
          </p:nvGrpSpPr>
          <p:grpSpPr>
            <a:xfrm>
              <a:off x="4333688" y="897989"/>
              <a:ext cx="4696012" cy="2866513"/>
              <a:chOff x="4333688" y="897989"/>
              <a:chExt cx="4696012" cy="2866513"/>
            </a:xfrm>
          </p:grpSpPr>
          <p:pic>
            <p:nvPicPr>
              <p:cNvPr id="22" name="Picture 21" descr="US_ENG_109MRL_moistureRichLipstickBellissima_0114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286500" y="1021302"/>
                <a:ext cx="2743200" cy="2743200"/>
              </a:xfrm>
              <a:prstGeom prst="rect">
                <a:avLst/>
              </a:prstGeom>
            </p:spPr>
          </p:pic>
          <p:grpSp>
            <p:nvGrpSpPr>
              <p:cNvPr id="4" name="Group 1"/>
              <p:cNvGrpSpPr/>
              <p:nvPr/>
            </p:nvGrpSpPr>
            <p:grpSpPr>
              <a:xfrm>
                <a:off x="4333688" y="897989"/>
                <a:ext cx="4035612" cy="2828413"/>
                <a:chOff x="4333688" y="897989"/>
                <a:chExt cx="4035612" cy="2828413"/>
              </a:xfrm>
            </p:grpSpPr>
            <p:pic>
              <p:nvPicPr>
                <p:cNvPr id="28" name="Picture 27" descr="US_ENG_103MRL_moistureRichLipstickInevitable_0114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26100" y="983202"/>
                  <a:ext cx="2743200" cy="274320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US_ENG_104MRL_moistureRichLipstickSilhouette_0114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7302" y="897989"/>
                  <a:ext cx="2743200" cy="274320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US_ENG_106MRL_moistureRichLipstickTheNewPink_0114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3688" y="957802"/>
                  <a:ext cx="2743200" cy="27432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2"/>
            <p:cNvGrpSpPr/>
            <p:nvPr/>
          </p:nvGrpSpPr>
          <p:grpSpPr>
            <a:xfrm>
              <a:off x="4025900" y="2307689"/>
              <a:ext cx="5310036" cy="2828413"/>
              <a:chOff x="4025900" y="2307689"/>
              <a:chExt cx="5310036" cy="2828413"/>
            </a:xfrm>
          </p:grpSpPr>
          <p:pic>
            <p:nvPicPr>
              <p:cNvPr id="15" name="Picture 14" descr="US_ENG_116MRL_moistureRichLipstickIcon_0114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592736" y="2371189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17" name="Picture 16" descr="US_ENG_114MRL_moistureRichLipstickSin_0114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5924550" y="2354802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33" name="Picture 32" descr="US_ENG_107MLMRL_moistureRichLipstickIrreplaceable_0114 copy copy.pn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5284636" y="2392902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23" name="Picture 22" descr="US_ENG_108MRL_moistureRichLipstickValentine_0114.pn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4648200" y="2322522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24" name="Picture 23" descr="US_ENG_107MRL_moistureRichLipstickOysterBay_0114.pn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4025900" y="2307689"/>
                <a:ext cx="2743200" cy="2743200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3683197" y="3623665"/>
              <a:ext cx="6000669" cy="2770496"/>
              <a:chOff x="6069274" y="2723743"/>
              <a:chExt cx="6000669" cy="2770496"/>
            </a:xfrm>
          </p:grpSpPr>
          <p:pic>
            <p:nvPicPr>
              <p:cNvPr id="18" name="Picture 17" descr="US_ENG_113MRL_moistureRichLipstickClassy_0114.png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9326743" y="2723743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42" name="Picture 41" descr="US_ENG_117MRL_moistureRichLipstickDestiny_0114.png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8667750" y="2723743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21" name="Picture 20" descr="US_ENG_110MRL_moistureRichLipstickIncognito_0114.png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8043190" y="2737391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20" name="Picture 19" descr="US_ENG_111MRL_moistureRichLipstickFabulous_0114.png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7399930" y="2737391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19" name="Picture 18" descr="US_ENG_112MRL_moistureRichLipstickOhSoFab_0114.png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769100" y="2751039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32" name="Picture 31" descr="US_ENG_108MLMRL_moistureRichLipstickScarlet_0114.png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069274" y="2751039"/>
                <a:ext cx="2743200" cy="2743200"/>
              </a:xfrm>
              <a:prstGeom prst="rect">
                <a:avLst/>
              </a:prstGeom>
            </p:spPr>
          </p:pic>
        </p:grp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"/>
          <a:stretch/>
        </p:blipFill>
        <p:spPr>
          <a:xfrm>
            <a:off x="5258341" y="2300773"/>
            <a:ext cx="3631341" cy="36187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68294" y="1077958"/>
            <a:ext cx="4171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6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Motives</a:t>
            </a:r>
            <a:r>
              <a:rPr lang="en-US" sz="2600" baseline="30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®</a:t>
            </a:r>
            <a:r>
              <a:rPr lang="zh-TW" altLang="en-US" sz="26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礦物唇膏</a:t>
            </a:r>
            <a:endParaRPr lang="en-US" sz="26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 defTabSz="457200"/>
            <a:r>
              <a:rPr lang="en-US" sz="26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Mineral Lipsticks</a:t>
            </a:r>
            <a:endParaRPr lang="en-US" sz="2600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028277" y="6223262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DC$110.00; SR$155.00; BV: 9.50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4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512" y="308421"/>
            <a:ext cx="8343029" cy="109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3900"/>
              </a:lnSpc>
            </a:pPr>
            <a:r>
              <a:rPr lang="en-US" sz="3800" dirty="0">
                <a:solidFill>
                  <a:srgbClr val="000000"/>
                </a:solidFill>
                <a:ea typeface="華康儷中黑" panose="020B0509000000000000" pitchFamily="49" charset="-120"/>
              </a:rPr>
              <a:t>Motives</a:t>
            </a:r>
            <a:r>
              <a:rPr lang="en-US" sz="3800" baseline="30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®</a:t>
            </a:r>
            <a:r>
              <a:rPr lang="zh-TW" altLang="en-US" sz="3800" dirty="0">
                <a:solidFill>
                  <a:srgbClr val="000000"/>
                </a:solidFill>
                <a:ea typeface="華康儷中黑" panose="020B0509000000000000" pitchFamily="49" charset="-120"/>
              </a:rPr>
              <a:t>持久絕色甲油</a:t>
            </a:r>
            <a:endParaRPr lang="en-US" sz="3800" dirty="0">
              <a:solidFill>
                <a:srgbClr val="000000"/>
              </a:solidFill>
              <a:ea typeface="華康儷中黑" panose="020B0509000000000000" pitchFamily="49" charset="-120"/>
            </a:endParaRPr>
          </a:p>
          <a:p>
            <a:pPr defTabSz="457200">
              <a:lnSpc>
                <a:spcPts val="3900"/>
              </a:lnSpc>
            </a:pPr>
            <a:r>
              <a:rPr lang="en-US" sz="3200" dirty="0">
                <a:solidFill>
                  <a:srgbClr val="000000"/>
                </a:solidFill>
                <a:ea typeface="華康儷中黑" panose="020B0509000000000000" pitchFamily="49" charset="-120"/>
              </a:rPr>
              <a:t>Nail Lacquers</a:t>
            </a:r>
            <a:r>
              <a:rPr lang="en-US" sz="3800" dirty="0">
                <a:solidFill>
                  <a:srgbClr val="000000"/>
                </a:solidFill>
                <a:ea typeface="華康儷中黑" panose="020B0509000000000000" pitchFamily="49" charset="-12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08741" y="734175"/>
            <a:ext cx="4635259" cy="3600008"/>
            <a:chOff x="2269210" y="1168766"/>
            <a:chExt cx="7547902" cy="57877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903711" y="1208006"/>
              <a:ext cx="4913401" cy="49134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269210" y="1208006"/>
              <a:ext cx="4913401" cy="491340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62338" y="1168766"/>
              <a:ext cx="5787786" cy="5787786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5178393" y="6443665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DC$50.00; SR$70.00; BV: 3.50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447" y="1689876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sz="26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色</a:t>
            </a:r>
            <a:r>
              <a:rPr kumimoji="1" lang="zh-TW" altLang="en-US" sz="26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澤</a:t>
            </a:r>
            <a:r>
              <a:rPr kumimoji="1" lang="en-US" sz="2600" dirty="0" err="1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持久</a:t>
            </a:r>
            <a:endParaRPr kumimoji="1" lang="en-US" sz="2600" dirty="0">
              <a:solidFill>
                <a:prstClr val="black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6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色澤亮麗，上色後不乾裂</a:t>
            </a:r>
            <a:endParaRPr kumimoji="1" lang="en-US" sz="2600" dirty="0">
              <a:solidFill>
                <a:prstClr val="black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sz="2600" dirty="0" err="1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可輕易</a:t>
            </a:r>
            <a:r>
              <a:rPr kumimoji="1" lang="zh-TW" altLang="en-US" sz="26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順滑</a:t>
            </a:r>
            <a:r>
              <a:rPr kumimoji="1" lang="en-US" sz="2600" dirty="0" err="1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塗上</a:t>
            </a:r>
            <a:endParaRPr kumimoji="1" lang="en-US" sz="2600" dirty="0">
              <a:solidFill>
                <a:prstClr val="black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sz="2600" dirty="0" err="1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不含甲苯、甲醛</a:t>
            </a:r>
            <a:r>
              <a:rPr kumimoji="1" lang="zh-TW" altLang="en-US" sz="26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和磷</a:t>
            </a:r>
            <a:r>
              <a:rPr kumimoji="1" lang="en-US" sz="2600" dirty="0" err="1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苯二甲酸二丁酯</a:t>
            </a:r>
            <a:endParaRPr kumimoji="1" lang="en-US" sz="2600" dirty="0">
              <a:solidFill>
                <a:prstClr val="black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812" y="407157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sz="2200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Long-lasting color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sz="2200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Brilliant, chip-resistant finish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sz="2200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Easy, smooth application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sz="2200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Free of toluene, formaldehyde and </a:t>
            </a:r>
            <a:r>
              <a:rPr kumimoji="1" lang="en-US" sz="2200" dirty="0" err="1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dibutyl</a:t>
            </a:r>
            <a:r>
              <a:rPr kumimoji="1" lang="en-US" sz="2200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 phthalate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057222" y="5271726"/>
            <a:ext cx="370666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897288" y="4060373"/>
            <a:ext cx="187421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43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20.1.31\Share_Between_Dept\Product_SC\Communications\Graphics\Products Image\Motives\AC2014\HKG_CHENG_HK2MNP_summerEssentialNailKitBurst800x800_NoBackground_14081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43516" y="2410368"/>
            <a:ext cx="4579217" cy="457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512" y="199237"/>
            <a:ext cx="83430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800" dirty="0">
                <a:solidFill>
                  <a:srgbClr val="000000"/>
                </a:solidFill>
                <a:ea typeface="華康儷中黑" panose="020B0509000000000000" pitchFamily="49" charset="-120"/>
              </a:rPr>
              <a:t>Motives</a:t>
            </a:r>
            <a:r>
              <a:rPr lang="en-US" sz="3800" baseline="30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®</a:t>
            </a:r>
            <a:r>
              <a:rPr lang="zh-TW" altLang="en-US" sz="3800" dirty="0">
                <a:solidFill>
                  <a:srgbClr val="000000"/>
                </a:solidFill>
                <a:ea typeface="華康儷中黑" panose="020B0509000000000000" pitchFamily="49" charset="-120"/>
              </a:rPr>
              <a:t>持久絕色甲油組合</a:t>
            </a:r>
            <a:endParaRPr lang="en-US" sz="3800" dirty="0">
              <a:solidFill>
                <a:srgbClr val="000000"/>
              </a:solidFill>
              <a:ea typeface="華康儷中黑" panose="020B0509000000000000" pitchFamily="49" charset="-120"/>
            </a:endParaRPr>
          </a:p>
          <a:p>
            <a:pPr defTabSz="457200"/>
            <a:r>
              <a:rPr lang="en-US" sz="3200" dirty="0">
                <a:solidFill>
                  <a:srgbClr val="000000"/>
                </a:solidFill>
                <a:ea typeface="華康儷中黑" panose="020B0509000000000000" pitchFamily="49" charset="-120"/>
              </a:rPr>
              <a:t>Nail Lacquer Kits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14617" y="5581943"/>
            <a:ext cx="3965607" cy="5049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DC$225.00; SR$315.00; BV: 14.50</a:t>
            </a:r>
            <a:endParaRPr lang="en-US" sz="18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Museo 700"/>
            </a:endParaRPr>
          </a:p>
        </p:txBody>
      </p:sp>
      <p:pic>
        <p:nvPicPr>
          <p:cNvPr id="1027" name="Picture 3" descr="\\172.20.1.31\Share_Between_Dept\Product_SC\Communications\Graphics\Products Image\Motives\AC2014\HKG_CHENG_HKM3MNP_permanentNailLacquerKitBurst800x800_NoBackground_14041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92408" y="2486396"/>
            <a:ext cx="4571429" cy="45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989598" y="1517388"/>
            <a:ext cx="3965607" cy="1323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仲夏組合－</a:t>
            </a:r>
            <a:r>
              <a:rPr lang="zh-TW" altLang="en-US" sz="3200" u="sng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限量套裝</a:t>
            </a:r>
            <a:endParaRPr lang="fr-FR" sz="3200" u="sng" dirty="0" smtClean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Museo 700"/>
            </a:endParaRPr>
          </a:p>
          <a:p>
            <a:pPr>
              <a:defRPr/>
            </a:pPr>
            <a:r>
              <a:rPr lang="fr-FR" sz="20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Summer </a:t>
            </a:r>
            <a:r>
              <a:rPr lang="fr-FR" sz="20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Essential </a:t>
            </a:r>
            <a:r>
              <a:rPr lang="fr-FR" sz="20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Kit – </a:t>
            </a:r>
          </a:p>
          <a:p>
            <a:pPr>
              <a:defRPr/>
            </a:pPr>
            <a:r>
              <a:rPr lang="fr-FR" sz="2000" u="sng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Limited Quantity </a:t>
            </a:r>
            <a:endParaRPr lang="en-US" sz="2000" u="sng" dirty="0" smtClean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Museo 70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85753" y="5611511"/>
            <a:ext cx="3965607" cy="5049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DC$225.00; SR$315.00; BV: 15.75</a:t>
            </a:r>
            <a:endParaRPr lang="en-US" sz="1800" dirty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Museo 70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9662" y="1519660"/>
            <a:ext cx="3965607" cy="1323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時尚組</a:t>
            </a:r>
            <a:r>
              <a:rPr lang="zh-TW" altLang="en-US" sz="32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合</a:t>
            </a:r>
            <a:endParaRPr lang="en-US" altLang="zh-TW" sz="3200" dirty="0" smtClean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Museo 700"/>
            </a:endParaRPr>
          </a:p>
          <a:p>
            <a:pPr>
              <a:defRPr/>
            </a:pPr>
            <a:r>
              <a:rPr lang="fr-FR" sz="2000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Nail</a:t>
            </a:r>
            <a:r>
              <a:rPr lang="fr-FR" sz="20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Lacquer</a:t>
            </a:r>
            <a:r>
              <a:rPr lang="fr-FR" sz="20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 Kit</a:t>
            </a:r>
            <a:endParaRPr lang="en-US" sz="2000" dirty="0" smtClean="0">
              <a:solidFill>
                <a:prstClr val="black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Museo 7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6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943326" y="2595815"/>
            <a:ext cx="8343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kumimoji="1" lang="zh-TW" altLang="en-US" sz="3600" dirty="0">
                <a:solidFill>
                  <a:prstClr val="black"/>
                </a:solidFill>
                <a:latin typeface="Arial" charset="0"/>
                <a:ea typeface="華康儷中黑" pitchFamily="49" charset="-120"/>
              </a:rPr>
              <a:t>快速起步套裝</a:t>
            </a:r>
            <a:r>
              <a:rPr kumimoji="1" lang="en-US" altLang="zh-TW" sz="3600" dirty="0">
                <a:solidFill>
                  <a:prstClr val="black"/>
                </a:solidFill>
                <a:latin typeface="Arial" charset="0"/>
                <a:ea typeface="華康儷中黑" pitchFamily="49" charset="-120"/>
              </a:rPr>
              <a:t/>
            </a:r>
            <a:br>
              <a:rPr kumimoji="1" lang="en-US" altLang="zh-TW" sz="3600" dirty="0">
                <a:solidFill>
                  <a:prstClr val="black"/>
                </a:solidFill>
                <a:latin typeface="Arial" charset="0"/>
                <a:ea typeface="華康儷中黑" pitchFamily="49" charset="-120"/>
              </a:rPr>
            </a:br>
            <a:r>
              <a:rPr kumimoji="1" lang="en-US" altLang="zh-TW" sz="36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</a:rPr>
              <a:t>Fast Start Program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  <a:ea typeface="新細明體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06815" y="139418"/>
            <a:ext cx="4586288" cy="6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35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512" y="2492125"/>
            <a:ext cx="8343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Motives</a:t>
            </a:r>
            <a:r>
              <a:rPr lang="en-US" sz="4000" baseline="30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®</a:t>
            </a:r>
            <a:r>
              <a:rPr lang="zh-TW" altLang="en-US" sz="4000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zh-TW" altLang="en-US" sz="4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網站</a:t>
            </a:r>
            <a:endParaRPr lang="en-US" sz="4000" dirty="0">
              <a:solidFill>
                <a:srgbClr val="000000"/>
              </a:solidFill>
              <a:latin typeface="Century Gothic" panose="020B0502020202020204" pitchFamily="34" charset="0"/>
              <a:ea typeface="新細明體" charset="-120"/>
            </a:endParaRPr>
          </a:p>
          <a:p>
            <a:pPr defTabSz="457200"/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Cosmetics </a:t>
            </a:r>
            <a:b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</a:b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Website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149724" y="25401"/>
            <a:ext cx="4752975" cy="678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40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6691" y="196540"/>
            <a:ext cx="7798547" cy="909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kumimoji="1" lang="zh-TW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緊貼</a:t>
            </a:r>
            <a:r>
              <a:rPr kumimoji="1"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Motives by Loren </a:t>
            </a:r>
            <a:r>
              <a:rPr kumimoji="1" lang="en-US" altLang="en-US" sz="2400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Ridinger</a:t>
            </a:r>
            <a:r>
              <a:rPr lang="zh-TW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系列最新資訊</a:t>
            </a:r>
            <a:endParaRPr kumimoji="1" lang="en-US" sz="2400" dirty="0" smtClean="0">
              <a:solidFill>
                <a:prstClr val="black"/>
              </a:solidFill>
              <a:latin typeface="Century Gothic" panose="020B0502020202020204" pitchFamily="34" charset="0"/>
              <a:ea typeface="華康儷中黑" pitchFamily="49" charset="-120"/>
              <a:cs typeface="Museo 700"/>
            </a:endParaRPr>
          </a:p>
          <a:p>
            <a:pPr algn="l" fontAlgn="base">
              <a:spcAft>
                <a:spcPct val="0"/>
              </a:spcAft>
            </a:pPr>
            <a:r>
              <a:rPr kumimoji="1" lang="en-US" sz="22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Stay Connected with </a:t>
            </a:r>
            <a:r>
              <a:rPr kumimoji="1" lang="en-US" altLang="en-US" sz="22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Motives by Loren </a:t>
            </a:r>
            <a:r>
              <a:rPr kumimoji="1" lang="en-US" altLang="en-US" sz="2200" dirty="0" err="1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Ridinger</a:t>
            </a:r>
            <a:r>
              <a:rPr kumimoji="1" lang="en-US" altLang="en-US" sz="2200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 </a:t>
            </a:r>
            <a:r>
              <a:rPr kumimoji="1" lang="en-US" altLang="en-US" sz="22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https://www.facebook.com/motivesmhk</a:t>
            </a:r>
            <a:endParaRPr kumimoji="1" lang="en-US" sz="2200" b="1" dirty="0" smtClean="0">
              <a:solidFill>
                <a:prstClr val="black"/>
              </a:solidFill>
              <a:latin typeface="Century Gothic" panose="020B0502020202020204" pitchFamily="34" charset="0"/>
              <a:ea typeface="華康儷中黑" pitchFamily="49" charset="-120"/>
              <a:cs typeface="Museo 700"/>
            </a:endParaRPr>
          </a:p>
          <a:p>
            <a:pPr algn="l" fontAlgn="base">
              <a:spcAft>
                <a:spcPct val="0"/>
              </a:spcAft>
            </a:pPr>
            <a:endParaRPr kumimoji="1" lang="en-US" sz="2400" dirty="0" smtClean="0">
              <a:solidFill>
                <a:prstClr val="black"/>
              </a:solidFill>
              <a:latin typeface="Century Gothic" panose="020B0502020202020204" pitchFamily="34" charset="0"/>
              <a:ea typeface="華康儷中黑" pitchFamily="49" charset="-120"/>
            </a:endParaRPr>
          </a:p>
          <a:p>
            <a:pPr algn="l" fontAlgn="base">
              <a:spcAft>
                <a:spcPct val="0"/>
              </a:spcAft>
            </a:pPr>
            <a:endParaRPr kumimoji="1" lang="en-US" sz="2400" dirty="0">
              <a:solidFill>
                <a:prstClr val="black"/>
              </a:solidFill>
              <a:latin typeface="Century Gothic" panose="020B0502020202020204" pitchFamily="34" charset="0"/>
              <a:ea typeface="華康儷中黑" pitchFamily="49" charset="-120"/>
              <a:cs typeface="Museo 70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5425" y="1374255"/>
            <a:ext cx="8115300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6864" y="1416787"/>
            <a:ext cx="42291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93287" y="1606179"/>
            <a:ext cx="421957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1318" y="1560770"/>
            <a:ext cx="4210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222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9151"/>
            <a:ext cx="91303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7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特別鳴謝 </a:t>
            </a:r>
            <a:r>
              <a:rPr kumimoji="1" lang="en-US" sz="37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Special Thanks To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201001"/>
            <a:ext cx="913036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sz="2000" b="1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MODELS: 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dirty="0" err="1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Tsz</a:t>
            </a: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 Chan, Christopher Cheung, Sally Lam, Rex Leung, </a:t>
            </a:r>
            <a:r>
              <a:rPr kumimoji="1" lang="en-US" dirty="0" err="1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Miko</a:t>
            </a: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 Yip, Kwok </a:t>
            </a:r>
            <a:r>
              <a:rPr kumimoji="1" lang="en-US" dirty="0" err="1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Yiu</a:t>
            </a:r>
            <a:endParaRPr kumimoji="1" lang="en-US" dirty="0">
              <a:solidFill>
                <a:prstClr val="black"/>
              </a:solidFill>
              <a:latin typeface="Century Gothic" panose="020B0502020202020204" pitchFamily="34" charset="0"/>
              <a:ea typeface="新細明體" charset="-120"/>
            </a:endParaRP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sz="2000" b="1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MAKEUP STYLISTS: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 Angie Chou, Fanny Cheung, Sharon Lam, Chloe Leung, Helen Lin, Co </a:t>
            </a:r>
            <a:r>
              <a:rPr kumimoji="1" lang="en-US" dirty="0" err="1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Co</a:t>
            </a: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 Ng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sz="2000" b="1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HAIR STYLIST: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Pat Chan 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sz="2000" b="1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PHOTOGRAPHER / POST PRODUCTION:</a:t>
            </a:r>
            <a:endParaRPr kumimoji="1" lang="en-US" sz="2000" b="1" dirty="0">
              <a:solidFill>
                <a:prstClr val="black"/>
              </a:solidFill>
              <a:latin typeface="Century Gothic" panose="020B0502020202020204" pitchFamily="34" charset="0"/>
              <a:ea typeface="新細明體" charset="-120"/>
            </a:endParaRP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Kirk Kwok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sz="2000" b="1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ASSISTANT: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Yuen </a:t>
            </a:r>
            <a:r>
              <a:rPr kumimoji="1" lang="en-US" dirty="0" err="1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Yuen</a:t>
            </a: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 Leung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sz="2000" b="1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MOTIVES CERTIFIED TRAINERS: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 Angie Chou, Helen Lin, </a:t>
            </a:r>
            <a:r>
              <a:rPr kumimoji="1" lang="en-US" dirty="0" err="1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Asa</a:t>
            </a:r>
            <a:r>
              <a:rPr kumimoji="1" lang="en-US" dirty="0">
                <a:solidFill>
                  <a:prstClr val="black"/>
                </a:solidFill>
                <a:latin typeface="Century Gothic" panose="020B0502020202020204" pitchFamily="34" charset="0"/>
                <a:ea typeface="新細明體" charset="-120"/>
              </a:rPr>
              <a:t> Ng, Angela Smith, Maggie Su, Rose Wong</a:t>
            </a: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endParaRPr kumimoji="1" lang="en-US" dirty="0">
              <a:solidFill>
                <a:prstClr val="black"/>
              </a:solidFill>
              <a:latin typeface="Century Gothic" panose="020B0502020202020204" pitchFamily="34" charset="0"/>
              <a:ea typeface="新細明體" charset="-120"/>
            </a:endParaRPr>
          </a:p>
          <a:p>
            <a:pPr algn="ctr" defTabSz="457200" fontAlgn="base">
              <a:spcBef>
                <a:spcPts val="600"/>
              </a:spcBef>
              <a:spcAft>
                <a:spcPts val="600"/>
              </a:spcAft>
            </a:pPr>
            <a:endParaRPr kumimoji="1" lang="en-US" dirty="0">
              <a:solidFill>
                <a:prstClr val="black"/>
              </a:solidFill>
              <a:latin typeface="Century Gothic" panose="020B0502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81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9826" y="4998570"/>
            <a:ext cx="4114800" cy="76943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en-US" altLang="zh-TW" sz="2200" b="1" dirty="0">
                <a:solidFill>
                  <a:srgbClr val="B9C62E"/>
                </a:solidFill>
                <a:latin typeface="Arial Narrow" pitchFamily="34" charset="0"/>
                <a:ea typeface="華康儷中黑" pitchFamily="49" charset="-120"/>
              </a:rPr>
              <a:t>20</a:t>
            </a:r>
            <a:r>
              <a:rPr lang="en-US" altLang="zh-TW" sz="2200" b="1" dirty="0">
                <a:solidFill>
                  <a:srgbClr val="50CFFF"/>
                </a:solidFill>
                <a:latin typeface="Arial Narrow" pitchFamily="34" charset="0"/>
                <a:ea typeface="華康儷中黑" pitchFamily="49" charset="-120"/>
              </a:rPr>
              <a:t>14</a:t>
            </a:r>
            <a:r>
              <a:rPr lang="zh-TW" altLang="en-US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Avenir 45 Book" pitchFamily="50" charset="0"/>
                <a:ea typeface="華康儷中黑" pitchFamily="49" charset="-120"/>
              </a:rPr>
              <a:t>美安香港年會</a:t>
            </a:r>
            <a:endParaRPr lang="en-US" altLang="zh-TW" sz="2200" dirty="0">
              <a:solidFill>
                <a:prstClr val="black">
                  <a:lumMod val="85000"/>
                  <a:lumOff val="15000"/>
                </a:prstClr>
              </a:solidFill>
              <a:latin typeface="Avenir 45 Book" pitchFamily="50" charset="0"/>
              <a:ea typeface="華康儷中黑" pitchFamily="49" charset="-120"/>
            </a:endParaRPr>
          </a:p>
          <a:p>
            <a:pPr algn="ctr" defTabSz="914353"/>
            <a:r>
              <a:rPr lang="en-US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itchFamily="34" charset="0"/>
                <a:ea typeface="微軟正黑體" pitchFamily="34" charset="-120"/>
              </a:rPr>
              <a:t>mhk</a:t>
            </a: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itchFamily="34" charset="0"/>
                <a:ea typeface="微軟正黑體" pitchFamily="34" charset="-120"/>
              </a:rPr>
              <a:t> Annual Convention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2129269" y="441560"/>
            <a:ext cx="4876800" cy="4496378"/>
            <a:chOff x="2129269" y="398018"/>
            <a:chExt cx="4876800" cy="4496378"/>
          </a:xfrm>
        </p:grpSpPr>
        <p:pic>
          <p:nvPicPr>
            <p:cNvPr id="1026" name="Picture 2" descr="M:\Events\Convention\Annual Convention\HKConv14\Theme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217738" y="398018"/>
              <a:ext cx="4519612" cy="4354512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2129269" y="4586619"/>
              <a:ext cx="487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3"/>
              <a:r>
                <a:rPr lang="zh-TW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venir 45 Book" pitchFamily="50" charset="0"/>
                  <a:ea typeface="華康儷中黑" pitchFamily="49" charset="-120"/>
                </a:rPr>
                <a:t>嶄新的公司，嶄新的機會，嶄新的你</a:t>
              </a:r>
              <a:endParaRPr lang="en-US" altLang="zh-TW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venir 45 Book" pitchFamily="50" charset="0"/>
                <a:ea typeface="華康儷中黑" pitchFamily="49" charset="-12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249701" y="5769823"/>
            <a:ext cx="2640456" cy="646327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 defTabSz="914353"/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itchFamily="34" charset="0"/>
                <a:ea typeface="微軟正黑體" pitchFamily="34" charset="-120"/>
              </a:rPr>
              <a:t>#MHKAC</a:t>
            </a:r>
            <a:r>
              <a:rPr lang="en-US" sz="3600" b="1" dirty="0">
                <a:solidFill>
                  <a:srgbClr val="B9C62E"/>
                </a:solidFill>
                <a:latin typeface="Arial Narrow" pitchFamily="34" charset="0"/>
                <a:ea typeface="微軟正黑體" pitchFamily="34" charset="-12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xmlns="" val="3515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676"/>
            <a:ext cx="9144000" cy="6854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9028" y="756417"/>
            <a:ext cx="9194546" cy="5169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9028" y="756417"/>
            <a:ext cx="919454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404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55757" y="4563038"/>
            <a:ext cx="3129477" cy="2294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55757" y="2294014"/>
            <a:ext cx="3129477" cy="2300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07886" y="1674"/>
            <a:ext cx="3077348" cy="2292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674"/>
            <a:ext cx="3066682" cy="2292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66682" y="-5946"/>
            <a:ext cx="1489075" cy="2299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629" y="2287664"/>
            <a:ext cx="3056053" cy="2310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66682" y="2287664"/>
            <a:ext cx="1489075" cy="2307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4594937"/>
            <a:ext cx="3066682" cy="2263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66682" y="4588587"/>
            <a:ext cx="1489075" cy="2269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85234" y="-5947"/>
            <a:ext cx="1489075" cy="2299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85234" y="2289941"/>
            <a:ext cx="1489075" cy="2304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85234" y="4598468"/>
            <a:ext cx="1489075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579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6" y="0"/>
            <a:ext cx="9141714" cy="6858000"/>
          </a:xfrm>
          <a:prstGeom prst="rect">
            <a:avLst/>
          </a:prstGeom>
        </p:spPr>
      </p:pic>
      <p:pic>
        <p:nvPicPr>
          <p:cNvPr id="2" name="Picture 1" descr="LoveColorBoxOpe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5361" y="1472623"/>
            <a:ext cx="4155979" cy="4830572"/>
          </a:xfrm>
          <a:prstGeom prst="rect">
            <a:avLst/>
          </a:prstGeom>
        </p:spPr>
      </p:pic>
      <p:pic>
        <p:nvPicPr>
          <p:cNvPr id="5" name="Picture 4" descr="LoveColorBox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6597" y="3199823"/>
            <a:ext cx="4408208" cy="3095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775" y="190503"/>
            <a:ext cx="685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ea typeface="華康儷中黑" panose="020B0509000000000000" pitchFamily="49" charset="-120"/>
                <a:cs typeface="Athelas Regular"/>
              </a:rPr>
              <a:t>Motives® Mavens</a:t>
            </a:r>
            <a:r>
              <a:rPr lang="zh-TW" altLang="en-US" sz="3600" dirty="0">
                <a:solidFill>
                  <a:prstClr val="black"/>
                </a:solidFill>
                <a:ea typeface="華康儷中黑" panose="020B0509000000000000" pitchFamily="49" charset="-120"/>
                <a:cs typeface="Athelas Regular"/>
              </a:rPr>
              <a:t>專業眼影組合</a:t>
            </a:r>
            <a:endParaRPr lang="en-US" sz="3600" dirty="0">
              <a:solidFill>
                <a:prstClr val="black"/>
              </a:solidFill>
              <a:ea typeface="華康儷中黑" panose="020B0509000000000000" pitchFamily="49" charset="-120"/>
              <a:cs typeface="Athelas Regular"/>
            </a:endParaRPr>
          </a:p>
          <a:p>
            <a:pPr lvl="1"/>
            <a:r>
              <a:rPr lang="en-US" sz="3000" dirty="0">
                <a:solidFill>
                  <a:prstClr val="black"/>
                </a:solidFill>
                <a:ea typeface="新細明體" charset="-120"/>
                <a:cs typeface="Athelas Regular"/>
              </a:rPr>
              <a:t>Gorgeous “Element” Eye palette </a:t>
            </a:r>
          </a:p>
          <a:p>
            <a:pPr lvl="1"/>
            <a:r>
              <a:rPr lang="en-US" sz="3000" dirty="0">
                <a:solidFill>
                  <a:prstClr val="black"/>
                </a:solidFill>
                <a:latin typeface="Lucida Handwriting"/>
                <a:ea typeface="新細明體" charset="-120"/>
                <a:cs typeface="Lucida Handwriting"/>
              </a:rPr>
              <a:t>made with love </a:t>
            </a:r>
          </a:p>
          <a:p>
            <a:pPr lvl="1"/>
            <a:r>
              <a:rPr lang="en-US" sz="3000" dirty="0">
                <a:solidFill>
                  <a:prstClr val="black"/>
                </a:solidFill>
                <a:ea typeface="新細明體" charset="-120"/>
                <a:cs typeface="Athelas Regular"/>
              </a:rPr>
              <a:t>by our beautiful Mavens</a:t>
            </a:r>
            <a:endParaRPr lang="en-US" sz="3000" dirty="0">
              <a:solidFill>
                <a:prstClr val="black"/>
              </a:solidFill>
              <a:latin typeface="Athelas Regular"/>
              <a:ea typeface="新細明體" charset="-120"/>
              <a:cs typeface="Athelas Regular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2935" y="6462722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Museo 700"/>
              </a:rPr>
              <a:t>HK1LMR; DC$213.00; SR$298.00; BV: 15</a:t>
            </a:r>
            <a:endParaRPr lang="en-US" sz="2000" dirty="0">
              <a:solidFill>
                <a:prstClr val="black"/>
              </a:solidFill>
              <a:latin typeface="Calibri"/>
              <a:cs typeface="Museo 700"/>
            </a:endParaRPr>
          </a:p>
        </p:txBody>
      </p:sp>
      <p:pic>
        <p:nvPicPr>
          <p:cNvPr id="3074" name="Picture 2" descr="https://sp3.yimg.com/ib/th?id=HN.608002352280439463&amp;pid=15.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60861" y="1757168"/>
            <a:ext cx="1203059" cy="12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988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6" y="0"/>
            <a:ext cx="914171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5" y="279401"/>
            <a:ext cx="8100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ea typeface="新細明體" charset="-120"/>
                <a:cs typeface="Athelas Regular"/>
              </a:rPr>
              <a:t>Motives® Mavens</a:t>
            </a:r>
            <a:r>
              <a:rPr lang="zh-TW" altLang="en-US" sz="36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thelas Regular"/>
              </a:rPr>
              <a:t>專業修容組合</a:t>
            </a:r>
            <a:endParaRPr lang="en-US" sz="3600" dirty="0">
              <a:solidFill>
                <a:prstClr val="black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Athelas Regular"/>
            </a:endParaRPr>
          </a:p>
          <a:p>
            <a:pPr lvl="1"/>
            <a:r>
              <a:rPr lang="en-US" sz="3000" dirty="0">
                <a:solidFill>
                  <a:prstClr val="black"/>
                </a:solidFill>
                <a:ea typeface="新細明體" charset="-120"/>
                <a:cs typeface="Athelas Regular"/>
              </a:rPr>
              <a:t>2 Sculpt Series Palettes – Ice &amp; Fire </a:t>
            </a:r>
          </a:p>
          <a:p>
            <a:pPr lvl="1"/>
            <a:r>
              <a:rPr lang="en-US" sz="3000" dirty="0">
                <a:solidFill>
                  <a:prstClr val="black"/>
                </a:solidFill>
                <a:latin typeface="Lucida Handwriting"/>
                <a:ea typeface="新細明體" charset="-120"/>
                <a:cs typeface="Lucida Handwriting"/>
              </a:rPr>
              <a:t>made with love </a:t>
            </a:r>
          </a:p>
          <a:p>
            <a:pPr lvl="1"/>
            <a:r>
              <a:rPr lang="en-US" sz="3000" dirty="0">
                <a:solidFill>
                  <a:prstClr val="black"/>
                </a:solidFill>
                <a:ea typeface="新細明體" charset="-120"/>
                <a:cs typeface="Athelas Regular"/>
              </a:rPr>
              <a:t>by our beautiful Mavens</a:t>
            </a:r>
          </a:p>
        </p:txBody>
      </p:sp>
      <p:pic>
        <p:nvPicPr>
          <p:cNvPr id="5" name="Picture 4" descr="US_MavensSculptPalette_Fire (2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01482" y="2366629"/>
            <a:ext cx="5486400" cy="5372100"/>
          </a:xfrm>
          <a:prstGeom prst="rect">
            <a:avLst/>
          </a:prstGeom>
        </p:spPr>
      </p:pic>
      <p:pic>
        <p:nvPicPr>
          <p:cNvPr id="4" name="Picture 3" descr="LoveSculp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7497" y="2306447"/>
            <a:ext cx="6109855" cy="340821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23703" y="6462722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Museo 700"/>
              </a:rPr>
              <a:t>DC$213.00; SR$298.00; BV: 15</a:t>
            </a:r>
            <a:endParaRPr lang="en-US" sz="2000" dirty="0">
              <a:solidFill>
                <a:prstClr val="black"/>
              </a:solidFill>
              <a:latin typeface="Calibri"/>
              <a:cs typeface="Museo 7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15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228725" y="546100"/>
            <a:ext cx="6343650" cy="5740400"/>
            <a:chOff x="1638300" y="546100"/>
            <a:chExt cx="8458200" cy="5740400"/>
          </a:xfrm>
        </p:grpSpPr>
        <p:pic>
          <p:nvPicPr>
            <p:cNvPr id="2" name="Picture 1" descr="MavensScupltLook_NaomiGiannopoulos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38300" y="546100"/>
              <a:ext cx="3886200" cy="5715000"/>
            </a:xfrm>
            <a:prstGeom prst="rect">
              <a:avLst/>
            </a:prstGeom>
          </p:spPr>
        </p:pic>
        <p:pic>
          <p:nvPicPr>
            <p:cNvPr id="5" name="Picture 4" descr="MavensScupltLook_NaomiGiannopoulos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210300" y="571500"/>
              <a:ext cx="3886200" cy="5715000"/>
            </a:xfrm>
            <a:prstGeom prst="rect">
              <a:avLst/>
            </a:prstGeom>
          </p:spPr>
        </p:pic>
      </p:grpSp>
      <p:grpSp>
        <p:nvGrpSpPr>
          <p:cNvPr id="4" name="Group 58"/>
          <p:cNvGrpSpPr/>
          <p:nvPr/>
        </p:nvGrpSpPr>
        <p:grpSpPr>
          <a:xfrm>
            <a:off x="742951" y="304800"/>
            <a:ext cx="7810775" cy="6311900"/>
            <a:chOff x="990600" y="304800"/>
            <a:chExt cx="10414367" cy="6311900"/>
          </a:xfrm>
        </p:grpSpPr>
        <p:sp>
          <p:nvSpPr>
            <p:cNvPr id="60" name="Rectangle 59"/>
            <p:cNvSpPr/>
            <p:nvPr/>
          </p:nvSpPr>
          <p:spPr>
            <a:xfrm>
              <a:off x="990600" y="304800"/>
              <a:ext cx="9512300" cy="63119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" name="Picture 60" descr="MavensLook_MaryamMaquillage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942171"/>
              <a:ext cx="3885715" cy="4285715"/>
            </a:xfrm>
            <a:prstGeom prst="rect">
              <a:avLst/>
            </a:prstGeom>
          </p:spPr>
        </p:pic>
        <p:pic>
          <p:nvPicPr>
            <p:cNvPr id="62" name="Picture 61" descr="MavensLook_MaryamMaquillage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210300" y="533400"/>
              <a:ext cx="5194667" cy="5728000"/>
            </a:xfrm>
            <a:prstGeom prst="rect">
              <a:avLst/>
            </a:prstGeom>
          </p:spPr>
        </p:pic>
      </p:grpSp>
      <p:grpSp>
        <p:nvGrpSpPr>
          <p:cNvPr id="6" name="Group 62"/>
          <p:cNvGrpSpPr/>
          <p:nvPr/>
        </p:nvGrpSpPr>
        <p:grpSpPr>
          <a:xfrm>
            <a:off x="667025" y="304800"/>
            <a:ext cx="7782200" cy="6146800"/>
            <a:chOff x="927100" y="330200"/>
            <a:chExt cx="10376267" cy="6146800"/>
          </a:xfrm>
        </p:grpSpPr>
        <p:sp>
          <p:nvSpPr>
            <p:cNvPr id="64" name="Rectangle 63"/>
            <p:cNvSpPr/>
            <p:nvPr/>
          </p:nvSpPr>
          <p:spPr>
            <a:xfrm>
              <a:off x="927100" y="330200"/>
              <a:ext cx="9702800" cy="6146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5" name="Picture 64" descr="MavensLook_ElizabethMarino2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108700" y="571500"/>
              <a:ext cx="5194667" cy="5728000"/>
            </a:xfrm>
            <a:prstGeom prst="rect">
              <a:avLst/>
            </a:prstGeom>
          </p:spPr>
        </p:pic>
        <p:pic>
          <p:nvPicPr>
            <p:cNvPr id="66" name="Picture 65" descr="MavensScupltLook_ElizabethMarino.pd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38300" y="1158607"/>
              <a:ext cx="3885715" cy="4285715"/>
            </a:xfrm>
            <a:prstGeom prst="rect">
              <a:avLst/>
            </a:prstGeom>
          </p:spPr>
        </p:pic>
      </p:grpSp>
      <p:grpSp>
        <p:nvGrpSpPr>
          <p:cNvPr id="7" name="Group 82"/>
          <p:cNvGrpSpPr/>
          <p:nvPr/>
        </p:nvGrpSpPr>
        <p:grpSpPr>
          <a:xfrm>
            <a:off x="704712" y="304800"/>
            <a:ext cx="7620275" cy="6146800"/>
            <a:chOff x="927100" y="330200"/>
            <a:chExt cx="10160367" cy="6146800"/>
          </a:xfrm>
        </p:grpSpPr>
        <p:sp>
          <p:nvSpPr>
            <p:cNvPr id="84" name="Rectangle 83"/>
            <p:cNvSpPr/>
            <p:nvPr/>
          </p:nvSpPr>
          <p:spPr>
            <a:xfrm>
              <a:off x="927100" y="330200"/>
              <a:ext cx="9702800" cy="6146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5" name="Picture 84" descr="MavensLook_ElizabethMarino.pdf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346200" y="1107807"/>
              <a:ext cx="3885715" cy="4285715"/>
            </a:xfrm>
            <a:prstGeom prst="rect">
              <a:avLst/>
            </a:prstGeom>
          </p:spPr>
        </p:pic>
        <p:pic>
          <p:nvPicPr>
            <p:cNvPr id="86" name="Picture 85" descr="MavensLook_ElizabethMarino.pdf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892800" y="495300"/>
              <a:ext cx="5194667" cy="5728000"/>
            </a:xfrm>
            <a:prstGeom prst="rect">
              <a:avLst/>
            </a:prstGeom>
          </p:spPr>
        </p:pic>
      </p:grpSp>
      <p:grpSp>
        <p:nvGrpSpPr>
          <p:cNvPr id="8" name="Group 86"/>
          <p:cNvGrpSpPr/>
          <p:nvPr/>
        </p:nvGrpSpPr>
        <p:grpSpPr>
          <a:xfrm>
            <a:off x="719001" y="317500"/>
            <a:ext cx="7801250" cy="6261100"/>
            <a:chOff x="939800" y="292100"/>
            <a:chExt cx="10401667" cy="6261100"/>
          </a:xfrm>
        </p:grpSpPr>
        <p:sp>
          <p:nvSpPr>
            <p:cNvPr id="88" name="Rectangle 87"/>
            <p:cNvSpPr/>
            <p:nvPr/>
          </p:nvSpPr>
          <p:spPr>
            <a:xfrm>
              <a:off x="939800" y="292100"/>
              <a:ext cx="10185400" cy="62611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9" name="Picture 88" descr="MavensLook_EllarieNoel.pdf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1219200"/>
              <a:ext cx="3885715" cy="4285715"/>
            </a:xfrm>
            <a:prstGeom prst="rect">
              <a:avLst/>
            </a:prstGeom>
          </p:spPr>
        </p:pic>
        <p:pic>
          <p:nvPicPr>
            <p:cNvPr id="90" name="Picture 89" descr="MavensLook_EllarieNoel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146800" y="546100"/>
              <a:ext cx="5194667" cy="5728000"/>
            </a:xfrm>
            <a:prstGeom prst="rect">
              <a:avLst/>
            </a:prstGeom>
          </p:spPr>
        </p:pic>
      </p:grpSp>
      <p:grpSp>
        <p:nvGrpSpPr>
          <p:cNvPr id="9" name="Group 90"/>
          <p:cNvGrpSpPr/>
          <p:nvPr/>
        </p:nvGrpSpPr>
        <p:grpSpPr>
          <a:xfrm>
            <a:off x="618850" y="203200"/>
            <a:ext cx="7867925" cy="6451600"/>
            <a:chOff x="876300" y="190500"/>
            <a:chExt cx="10490567" cy="6451600"/>
          </a:xfrm>
        </p:grpSpPr>
        <p:sp>
          <p:nvSpPr>
            <p:cNvPr id="92" name="Rectangle 91"/>
            <p:cNvSpPr/>
            <p:nvPr/>
          </p:nvSpPr>
          <p:spPr>
            <a:xfrm>
              <a:off x="876300" y="190500"/>
              <a:ext cx="9829800" cy="6451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3" name="Picture 92" descr="MavensLook_DeniseSanchez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574800" y="1168401"/>
              <a:ext cx="3885715" cy="4285715"/>
            </a:xfrm>
            <a:prstGeom prst="rect">
              <a:avLst/>
            </a:prstGeom>
          </p:spPr>
        </p:pic>
        <p:pic>
          <p:nvPicPr>
            <p:cNvPr id="94" name="Picture 93" descr="MavensLook_DeniseSanchez.pdf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172200" y="495300"/>
              <a:ext cx="5194667" cy="5728000"/>
            </a:xfrm>
            <a:prstGeom prst="rect">
              <a:avLst/>
            </a:prstGeom>
          </p:spPr>
        </p:pic>
      </p:grpSp>
      <p:grpSp>
        <p:nvGrpSpPr>
          <p:cNvPr id="10" name="Group 26"/>
          <p:cNvGrpSpPr/>
          <p:nvPr/>
        </p:nvGrpSpPr>
        <p:grpSpPr>
          <a:xfrm>
            <a:off x="618850" y="317500"/>
            <a:ext cx="7896225" cy="6286500"/>
            <a:chOff x="901700" y="330200"/>
            <a:chExt cx="10528300" cy="6286500"/>
          </a:xfrm>
        </p:grpSpPr>
        <p:sp>
          <p:nvSpPr>
            <p:cNvPr id="28" name="Rectangle 27"/>
            <p:cNvSpPr/>
            <p:nvPr/>
          </p:nvSpPr>
          <p:spPr>
            <a:xfrm>
              <a:off x="901700" y="330200"/>
              <a:ext cx="10528300" cy="628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9" name="Picture 28" descr="MavensLook_TeniPanosian-1.pdf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599" y="1086756"/>
              <a:ext cx="3885715" cy="4285715"/>
            </a:xfrm>
            <a:prstGeom prst="rect">
              <a:avLst/>
            </a:prstGeom>
          </p:spPr>
        </p:pic>
        <p:pic>
          <p:nvPicPr>
            <p:cNvPr id="30" name="Picture 29" descr="MavensLook_TeniPanosian-1.pdf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184900" y="520700"/>
              <a:ext cx="5194667" cy="572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50182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5086" y="606887"/>
            <a:ext cx="4849898" cy="15394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5085" y="3967462"/>
            <a:ext cx="4851976" cy="14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1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1621" y="2022317"/>
            <a:ext cx="4561070" cy="2671213"/>
            <a:chOff x="1659477" y="2011364"/>
            <a:chExt cx="5272046" cy="3117165"/>
          </a:xfrm>
        </p:grpSpPr>
        <p:pic>
          <p:nvPicPr>
            <p:cNvPr id="6" name="Picture 5" descr="US_ENG_102SCF_supremeCremeFoundationMediumLightYellowUndertone_0114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59477" y="2011364"/>
              <a:ext cx="3227764" cy="3086829"/>
            </a:xfrm>
            <a:prstGeom prst="rect">
              <a:avLst/>
            </a:prstGeom>
          </p:spPr>
        </p:pic>
        <p:pic>
          <p:nvPicPr>
            <p:cNvPr id="8" name="Picture 7" descr="US_ENG_100MLSCF_supremeCremeFoundationMediumYellowUndertone_011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708028" y="2045784"/>
              <a:ext cx="3223495" cy="3082745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17512" y="185613"/>
            <a:ext cx="83430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38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Motives</a:t>
            </a:r>
            <a:r>
              <a:rPr lang="en-US" sz="3800" baseline="30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®</a:t>
            </a:r>
            <a:r>
              <a:rPr lang="en-AU" sz="38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 and Motives</a:t>
            </a:r>
            <a:r>
              <a:rPr lang="en-US" sz="3800" baseline="30000" dirty="0">
                <a:solidFill>
                  <a:srgbClr val="000000"/>
                </a:solidFill>
                <a:ea typeface="新細明體" charset="-120"/>
              </a:rPr>
              <a:t>®</a:t>
            </a:r>
            <a:r>
              <a:rPr lang="en-AU" sz="38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 for La </a:t>
            </a:r>
            <a:r>
              <a:rPr lang="en-AU" sz="3800" dirty="0" err="1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La</a:t>
            </a:r>
            <a:endParaRPr lang="en-AU" sz="3800" dirty="0">
              <a:solidFill>
                <a:srgbClr val="000000"/>
              </a:solidFill>
              <a:latin typeface="Century Gothic" panose="020B0502020202020204" pitchFamily="34" charset="0"/>
              <a:ea typeface="新細明體" charset="-120"/>
            </a:endParaRPr>
          </a:p>
          <a:p>
            <a:pPr defTabSz="457200"/>
            <a:r>
              <a:rPr lang="zh-TW" altLang="en-US" sz="38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無瑕美肌膏狀粉底</a:t>
            </a:r>
            <a:endParaRPr lang="en-US" altLang="zh-TW" sz="38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defTabSz="457200"/>
            <a:r>
              <a:rPr lang="en-AU" sz="3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Supreme Crème Foundation</a:t>
            </a:r>
            <a:endParaRPr lang="en-US" sz="3000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51102" y="5595531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DC$152.00; SR$213.00; BV: 15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020" y="2172358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3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容易推開的膏狀配方可塗上多層以達不同遮瑕效果，而且顏色持久不變</a:t>
            </a:r>
            <a:endParaRPr kumimoji="1" lang="en-US" sz="2300" dirty="0">
              <a:solidFill>
                <a:prstClr val="black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3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防皺摺配方，為肌膚提供保濕及滋潤</a:t>
            </a:r>
            <a:endParaRPr kumimoji="1" lang="en-US" sz="2300" dirty="0">
              <a:solidFill>
                <a:prstClr val="black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56" y="4423390"/>
            <a:ext cx="45512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AU" sz="2200" dirty="0">
                <a:solidFill>
                  <a:prstClr val="black"/>
                </a:solidFill>
                <a:ea typeface="新細明體" charset="-120"/>
              </a:rPr>
              <a:t>An easy-to-blend crème formula</a:t>
            </a:r>
            <a:r>
              <a:rPr kumimoji="1" lang="en-US" sz="2200" dirty="0">
                <a:solidFill>
                  <a:prstClr val="black"/>
                </a:solidFill>
                <a:ea typeface="新細明體" charset="-120"/>
              </a:rPr>
              <a:t>; </a:t>
            </a:r>
            <a:r>
              <a:rPr kumimoji="1" lang="en-AU" sz="2200" dirty="0">
                <a:solidFill>
                  <a:prstClr val="black"/>
                </a:solidFill>
                <a:ea typeface="新細明體" charset="-120"/>
              </a:rPr>
              <a:t>Provides buildable, even coverage that stays true-to-</a:t>
            </a:r>
            <a:r>
              <a:rPr kumimoji="1" lang="en-AU" sz="2200" dirty="0" err="1">
                <a:solidFill>
                  <a:prstClr val="black"/>
                </a:solidFill>
                <a:ea typeface="新細明體" charset="-120"/>
              </a:rPr>
              <a:t>color</a:t>
            </a:r>
            <a:endParaRPr kumimoji="1" lang="en-US" sz="2200" dirty="0">
              <a:solidFill>
                <a:prstClr val="black"/>
              </a:solidFill>
              <a:ea typeface="新細明體" charset="-12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AU" sz="2200" dirty="0">
                <a:solidFill>
                  <a:prstClr val="black"/>
                </a:solidFill>
                <a:ea typeface="新細明體" charset="-120"/>
              </a:rPr>
              <a:t>Crease-resistant formula that moisturizes and conditions the skin</a:t>
            </a:r>
            <a:endParaRPr kumimoji="1" lang="en-US" sz="2200" dirty="0">
              <a:solidFill>
                <a:prstClr val="black"/>
              </a:solidFill>
              <a:ea typeface="新細明體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83436" y="4503763"/>
            <a:ext cx="41243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87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7512" y="131009"/>
            <a:ext cx="83430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Motives</a:t>
            </a:r>
            <a:r>
              <a:rPr lang="en-US" sz="4000" baseline="30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®</a:t>
            </a:r>
            <a:r>
              <a:rPr lang="zh-TW" altLang="en-US" sz="4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一眼部產品</a:t>
            </a:r>
            <a:endParaRPr lang="en-US" altLang="zh-TW" sz="40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defTabSz="457200"/>
            <a:r>
              <a:rPr lang="en-US" sz="3000" dirty="0">
                <a:solidFill>
                  <a:srgbClr val="000000"/>
                </a:solidFill>
                <a:latin typeface="Century Gothic" panose="020B0502020202020204" pitchFamily="34" charset="0"/>
                <a:ea typeface="新細明體" charset="-120"/>
              </a:rPr>
              <a:t>Products for Eye</a:t>
            </a:r>
            <a:endParaRPr lang="en-US" sz="3000" dirty="0">
              <a:solidFill>
                <a:srgbClr val="000000"/>
              </a:solidFill>
              <a:ea typeface="新細明體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712709" y="1904255"/>
            <a:ext cx="1132764" cy="108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134" t="9116" r="16190" b="7835"/>
          <a:stretch/>
        </p:blipFill>
        <p:spPr bwMode="auto">
          <a:xfrm>
            <a:off x="6805585" y="2877888"/>
            <a:ext cx="1179097" cy="111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9211" y="4664635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1800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®</a:t>
            </a:r>
            <a:r>
              <a:rPr lang="zh-TW" altLang="en-US" sz="18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眼影</a:t>
            </a:r>
            <a:endParaRPr lang="en-US" altLang="zh-TW" sz="18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Pressed Eye </a:t>
            </a: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Shadow</a:t>
            </a:r>
            <a:endParaRPr lang="en-US" sz="1800" dirty="0" smtClean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  <a:p>
            <a:pPr algn="l">
              <a:defRPr/>
            </a:pPr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DC$95.00; SR$133.00; BV: 7.50</a:t>
            </a:r>
          </a:p>
          <a:p>
            <a:pPr algn="l">
              <a:defRPr/>
            </a:pPr>
            <a:endParaRPr lang="en-US" sz="18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7451" y="5557956"/>
            <a:ext cx="1181687" cy="9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6792" y="5561773"/>
            <a:ext cx="1154956" cy="9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68831" y="5557956"/>
            <a:ext cx="1174313" cy="9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212661" y="3298510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1800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®</a:t>
            </a:r>
            <a:r>
              <a:rPr lang="zh-TW" altLang="en-US" sz="18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礦物防水眉筆</a:t>
            </a:r>
            <a:endParaRPr lang="en-US" altLang="zh-TW" sz="18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Mineral Waterproof Eyebrow </a:t>
            </a: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Pencil</a:t>
            </a:r>
            <a:endParaRPr lang="en-US" sz="1800" dirty="0" smtClean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  <a:p>
            <a:pPr algn="l">
              <a:defRPr/>
            </a:pPr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DC$101.00; SR$142.00; BV: 8</a:t>
            </a: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  <p:pic>
        <p:nvPicPr>
          <p:cNvPr id="17" name="Picture 16" descr="US_ENG_44MEP_kholEyelinerRegalBlue_0114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79279" y="4250547"/>
            <a:ext cx="2399188" cy="194812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891527" y="5627595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1800" b="1" baseline="30000" dirty="0">
                <a:solidFill>
                  <a:srgbClr val="000000"/>
                </a:solidFill>
                <a:latin typeface="Calibri"/>
              </a:rPr>
              <a:t>®</a:t>
            </a:r>
            <a:r>
              <a:rPr lang="zh-TW" altLang="en-US" sz="18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柔滑眼線筆 </a:t>
            </a:r>
            <a:endParaRPr lang="en-US" altLang="zh-TW" sz="18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r">
              <a:spcBef>
                <a:spcPts val="0"/>
              </a:spcBef>
            </a:pPr>
            <a:r>
              <a:rPr lang="en-US" sz="1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Khol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Eyeliner</a:t>
            </a:r>
            <a:endParaRPr lang="en-US" sz="1800" i="1" dirty="0">
              <a:solidFill>
                <a:srgbClr val="000000"/>
              </a:solidFill>
              <a:latin typeface="Calibri"/>
            </a:endParaRPr>
          </a:p>
          <a:p>
            <a:pPr algn="r">
              <a:defRPr/>
            </a:pPr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DC$96.00; SR$133.00; BV: 8.50</a:t>
            </a:r>
          </a:p>
          <a:p>
            <a:pPr algn="r">
              <a:defRPr/>
            </a:pPr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La </a:t>
            </a:r>
            <a:r>
              <a:rPr lang="en-US" sz="1600" dirty="0" err="1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La</a:t>
            </a:r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: 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DC$97.00; SR$136.00; BV: 8.50</a:t>
            </a:r>
          </a:p>
          <a:p>
            <a:pPr algn="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252750" y="7177190"/>
            <a:ext cx="6061401" cy="39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1600" b="1" baseline="30000" dirty="0">
                <a:solidFill>
                  <a:srgbClr val="000000"/>
                </a:solidFill>
                <a:latin typeface="Calibri"/>
              </a:rPr>
              <a:t>®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for La </a:t>
            </a:r>
            <a:r>
              <a:rPr 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La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zh-TW" altLang="en-US" sz="16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礦物柔滑眼線筆 </a:t>
            </a:r>
            <a:r>
              <a:rPr 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Khol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Eyeliner</a:t>
            </a:r>
            <a:endParaRPr lang="en-US" sz="1600" i="1" dirty="0">
              <a:solidFill>
                <a:srgbClr val="000000"/>
              </a:solidFill>
              <a:latin typeface="Calibri"/>
            </a:endParaRPr>
          </a:p>
          <a:p>
            <a:pPr algn="l">
              <a:defRPr/>
            </a:pPr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DC$97.00; SR$136.00; BV: 8.50</a:t>
            </a: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72185" y="4847433"/>
            <a:ext cx="19431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483039" y="-997051"/>
            <a:ext cx="3695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/>
          <p:nvPr/>
        </p:nvGrpSpPr>
        <p:grpSpPr>
          <a:xfrm>
            <a:off x="-209858" y="1140686"/>
            <a:ext cx="3259343" cy="3205029"/>
            <a:chOff x="1072615" y="-1519712"/>
            <a:chExt cx="10360847" cy="9144000"/>
          </a:xfrm>
        </p:grpSpPr>
        <p:pic>
          <p:nvPicPr>
            <p:cNvPr id="22" name="Picture 21" descr="eyebrowPencil2_0114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19054513">
              <a:off x="1072615" y="2806151"/>
              <a:ext cx="10360847" cy="1009757"/>
            </a:xfrm>
            <a:prstGeom prst="rect">
              <a:avLst/>
            </a:prstGeom>
          </p:spPr>
        </p:pic>
        <p:pic>
          <p:nvPicPr>
            <p:cNvPr id="23" name="Picture 22" descr="eyebrowPencil1_0114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17946940">
              <a:off x="2025563" y="2351120"/>
              <a:ext cx="9144000" cy="1402336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3985148" y="1847977"/>
            <a:ext cx="3752729" cy="1204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Motives</a:t>
            </a:r>
            <a:r>
              <a:rPr lang="en-US" sz="1800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®</a:t>
            </a:r>
            <a:r>
              <a:rPr lang="zh-TW" altLang="en-US" sz="18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瑰麗眼影膏</a:t>
            </a:r>
            <a:endParaRPr lang="en-US" altLang="zh-TW" sz="18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1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Luxe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Crème Eye </a:t>
            </a: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Shadow</a:t>
            </a:r>
            <a:endParaRPr lang="en-US" sz="1800" dirty="0" smtClean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sz="1600" dirty="0" smtClean="0">
                <a:solidFill>
                  <a:prstClr val="black"/>
                </a:solidFill>
                <a:latin typeface="Century Gothic" panose="020B0502020202020204" pitchFamily="34" charset="0"/>
                <a:cs typeface="Museo 700"/>
              </a:rPr>
              <a:t>DC$119.00; SR$167.00; BV: 9.50</a:t>
            </a:r>
          </a:p>
          <a:p>
            <a:pPr algn="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  <a:cs typeface="Museo 7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2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</Words>
  <Application>Microsoft Office PowerPoint</Application>
  <PresentationFormat>On-screen Show (4:3)</PresentationFormat>
  <Paragraphs>84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16_Office Theme</vt:lpstr>
      <vt:lpstr>17_Office Theme</vt:lpstr>
      <vt:lpstr>21_Office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NG</dc:creator>
  <cp:lastModifiedBy>jimyatl</cp:lastModifiedBy>
  <cp:revision>2</cp:revision>
  <dcterms:created xsi:type="dcterms:W3CDTF">2014-05-09T09:34:04Z</dcterms:created>
  <dcterms:modified xsi:type="dcterms:W3CDTF">2014-05-09T11:50:09Z</dcterms:modified>
</cp:coreProperties>
</file>